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2" r:id="rId3"/>
    <p:sldId id="256" r:id="rId4"/>
    <p:sldId id="257" r:id="rId5"/>
    <p:sldId id="264" r:id="rId6"/>
    <p:sldId id="261" r:id="rId7"/>
    <p:sldId id="258" r:id="rId8"/>
    <p:sldId id="273" r:id="rId9"/>
    <p:sldId id="259" r:id="rId10"/>
    <p:sldId id="27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65" r:id="rId19"/>
    <p:sldId id="276" r:id="rId20"/>
    <p:sldId id="260" r:id="rId2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623D"/>
    <a:srgbClr val="29222E"/>
    <a:srgbClr val="D80215"/>
    <a:srgbClr val="D94D46"/>
    <a:srgbClr val="0885FE"/>
    <a:srgbClr val="B83836"/>
    <a:srgbClr val="FA9B54"/>
    <a:srgbClr val="F87818"/>
    <a:srgbClr val="F88128"/>
    <a:srgbClr val="8A50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21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8C16A98-0A72-02BD-BBFC-4480CAC86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F2FD5051-251C-4606-52AB-0E4D14070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1117380-FC90-BE11-AD66-8F5A0A9DB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2D5DB5A-D3BB-D7B0-8E7D-62D3A12B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F819DBE-3F56-ECE4-5599-0185E72E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080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3CDEDD3-0B02-BA24-CA4E-9469CDD5F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FAE010A-ABF4-0B6F-8EEC-FEE162B48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CC6CF732-93D9-7779-F97F-8B048DC8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C966F02-E091-52FD-010C-055996AC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2BD7521-5D26-D4B3-3DF7-CFC41E65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0531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A4CB769F-58C9-6443-8E8E-B13A7EE6D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2102FE46-F395-2337-0D86-0B9D23E67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83297C6-C95A-E37D-E292-2559F6EF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97C5CBC-5B33-7801-20DC-04917FBA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B1E5621-58AD-A65A-0767-95315A0E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90021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F564B37-1CC0-0B0E-D307-C49A67A5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8745A3C-A4A1-9447-89BB-C6993E796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205F6E34-4C4F-10F1-C838-7E3F41B91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9FBF800-1F17-17C6-F60C-E1167825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129D3A4-F9BD-5686-D303-A0D9B8E0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900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05659A-9950-FD75-656F-25323608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DD943F7-077A-38D9-2CBB-28C63A831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A156A25-4F7A-BB10-FA7B-E1DA5C90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14CBD78-52CA-95E2-A147-9F561074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F12D78B-37B4-20A2-3CD5-AEF8AE04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80431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C5C9A62-03F4-08C9-E440-E43A47C7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D43F49D-50B3-6EAE-3028-91660C3C6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47578DD-0B56-9A6C-1CC4-E473C72F5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CA41F870-D7B9-0DEF-6AB5-ADD159B1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D947448D-4D0E-BE58-8D3C-83197A2D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98A54EA-76BE-9E63-1106-B29D171B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1341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579A994-FBB5-24AB-7731-80C56C3F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AF595E6-3277-CFDA-5483-79543A9AC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F367677B-9243-F1EB-FA77-172A6BB99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706CA8EA-AB64-E0B9-4315-F27C22CC23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3473B1D1-69BB-B909-501A-646985171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4272DA92-B971-B84C-747B-A72C97A6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EBC191DE-F266-60C0-14A7-813C8D26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4C22E6CA-4192-E2FB-BBF4-6E30BDE2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1103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F242326-D898-730D-16CC-558755E7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CC67576-22B7-12CB-22BE-256663CA2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7CBC7D59-06F5-DC54-EF66-E7B52603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D2319B4C-EF34-2187-C9BF-870740B83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48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AD26AA29-73BA-908A-45A5-13AC38BD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B25112CE-F39B-93BC-283E-FAA42567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69CD70A-FFF8-DF11-6C0E-609E8864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21596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996630B-FC11-08B9-63F5-C705EF2BE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101AD9D-D867-F4DE-89A9-84F8481DC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D8ACC9B-C4FF-D9C6-3F03-1D53DBCC9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FFCED1C-6AE4-65E1-A8D9-80A7EE4C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8CE4A713-412B-2F41-8252-D3AF600D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8BFE921-718B-5E8B-6DBC-CDFF3BFD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1864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63109A3-C5D9-5A05-71DA-2F0D14A9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21D8CCF7-3014-3431-690C-F92139B8D3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B84DDB8-66B2-12EA-BC19-40A106036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500C1127-6644-7184-586C-A1705356E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05DFD48-CE47-9E3F-4964-50B82CDA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6ECF137-3624-EA9A-D381-DDAFF9B7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4855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A313C"/>
            </a:gs>
            <a:gs pos="41000">
              <a:srgbClr val="29222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6A59362F-747D-6BBE-E4C5-16F7AEDB3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6481465-E78B-AC94-CFC0-5B81F6EF4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9A85655-C869-8520-51A5-D5F5C4E5C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B67D-FAAD-4B50-BBEC-571C6B2545CE}" type="datetimeFigureOut">
              <a:rPr lang="el-GR" smtClean="0"/>
              <a:t>25/6/2022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343C34F-8C9E-3BD8-1434-96A051542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C14C1FB-31F3-C380-C6C6-7CBD037AE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86711-9470-4EB9-85F1-8D4D46AB1D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2176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/GameDevChef" TargetMode="External"/><Relationship Id="rId3" Type="http://schemas.openxmlformats.org/officeDocument/2006/relationships/hyperlink" Target="https://assetstore.unity.com/packages/2d/textures-materials/sky/fantasy-skybox-free-18353#description" TargetMode="External"/><Relationship Id="rId7" Type="http://schemas.openxmlformats.org/officeDocument/2006/relationships/hyperlink" Target="https://sketchfab.com/3d-models/dove-from-poly-by-google-22165d423dab42518641a7788f964291" TargetMode="External"/><Relationship Id="rId2" Type="http://schemas.openxmlformats.org/officeDocument/2006/relationships/hyperlink" Target="https://assetstore.unity.com/packages/3d/environments/landscapes/terrain-sample-asset-pack-1458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3d/props/origami-paper-crane-16630" TargetMode="External"/><Relationship Id="rId5" Type="http://schemas.openxmlformats.org/officeDocument/2006/relationships/hyperlink" Target="https://assetstore.unity.com/packages/2d/textures-materials/handpainted-grass-ground-textures-187634#description" TargetMode="External"/><Relationship Id="rId4" Type="http://schemas.openxmlformats.org/officeDocument/2006/relationships/hyperlink" Target="https://assetstore.unity.com/packages/2d/textures-materials/free-stylized-textures-204742#description" TargetMode="External"/><Relationship Id="rId9" Type="http://schemas.openxmlformats.org/officeDocument/2006/relationships/hyperlink" Target="https://github.com/GameDevChef/Flock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ACCEAE5-F53D-8B11-70ED-F000C530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1571696"/>
            <a:ext cx="10515600" cy="1325563"/>
          </a:xfrm>
        </p:spPr>
        <p:txBody>
          <a:bodyPr/>
          <a:lstStyle/>
          <a:p>
            <a:pPr algn="ctr"/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Παρουσίαση Κόκκινης Ομάδας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78C13-7FAE-9765-58F5-CE451C155ACD}"/>
              </a:ext>
            </a:extLst>
          </p:cNvPr>
          <p:cNvSpPr txBox="1"/>
          <p:nvPr/>
        </p:nvSpPr>
        <p:spPr>
          <a:xfrm>
            <a:off x="3485000" y="4307816"/>
            <a:ext cx="5221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EF623D"/>
                </a:solidFill>
              </a:rPr>
              <a:t>ΕΑΠ – Ανάπτυξη Ψυχαγωγικού Λογισμικού 2021-2022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72073-B047-0980-5B6B-604AEE03856A}"/>
              </a:ext>
            </a:extLst>
          </p:cNvPr>
          <p:cNvSpPr txBox="1"/>
          <p:nvPr/>
        </p:nvSpPr>
        <p:spPr>
          <a:xfrm>
            <a:off x="4163288" y="3244334"/>
            <a:ext cx="386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EF623D"/>
                </a:solidFill>
                <a:latin typeface="+mj-lt"/>
              </a:rPr>
              <a:t>Game Demo Presentation</a:t>
            </a:r>
            <a:endParaRPr lang="el-GR" dirty="0">
              <a:solidFill>
                <a:srgbClr val="EF623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2020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73EFA-60F7-03FD-4C07-4553A18F727C}"/>
              </a:ext>
            </a:extLst>
          </p:cNvPr>
          <p:cNvSpPr txBox="1"/>
          <p:nvPr/>
        </p:nvSpPr>
        <p:spPr>
          <a:xfrm>
            <a:off x="857479" y="640851"/>
            <a:ext cx="1047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Level 1: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Το επίπεδο του συναισθήματος της Χαράς</a:t>
            </a:r>
            <a:endParaRPr lang="el-GR" sz="2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F1AEE-DFE4-778B-7A0B-32BD96FA39B1}"/>
              </a:ext>
            </a:extLst>
          </p:cNvPr>
          <p:cNvSpPr txBox="1"/>
          <p:nvPr/>
        </p:nvSpPr>
        <p:spPr>
          <a:xfrm>
            <a:off x="857479" y="1435987"/>
            <a:ext cx="1047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l-GR" sz="2000" b="1" dirty="0">
                <a:solidFill>
                  <a:srgbClr val="EF623D"/>
                </a:solidFill>
                <a:latin typeface="Corbel Light" panose="020B0303020204020204" pitchFamily="34" charset="0"/>
              </a:rPr>
              <a:t>Η Καλύβα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8FE786C-8893-3E6B-6ED1-B70D32077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93" y="2108014"/>
            <a:ext cx="8420807" cy="4173143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1973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73EFA-60F7-03FD-4C07-4553A18F727C}"/>
              </a:ext>
            </a:extLst>
          </p:cNvPr>
          <p:cNvSpPr txBox="1"/>
          <p:nvPr/>
        </p:nvSpPr>
        <p:spPr>
          <a:xfrm>
            <a:off x="857479" y="640851"/>
            <a:ext cx="1047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Level 1: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Το επίπεδο του συναισθήματος της Χαράς</a:t>
            </a:r>
            <a:endParaRPr lang="el-GR" sz="2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F1AEE-DFE4-778B-7A0B-32BD96FA39B1}"/>
              </a:ext>
            </a:extLst>
          </p:cNvPr>
          <p:cNvSpPr txBox="1"/>
          <p:nvPr/>
        </p:nvSpPr>
        <p:spPr>
          <a:xfrm>
            <a:off x="857479" y="1390273"/>
            <a:ext cx="1047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sz="2000" b="1" dirty="0">
                <a:solidFill>
                  <a:srgbClr val="EF623D"/>
                </a:solidFill>
                <a:latin typeface="Corbel Light" panose="020B0303020204020204" pitchFamily="34" charset="0"/>
              </a:rPr>
              <a:t>2. Το Νεκρό Δέντρο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79CD783A-F0BB-933B-1D47-A78D86BB3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16" y="2249424"/>
            <a:ext cx="7935450" cy="396772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4310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73EFA-60F7-03FD-4C07-4553A18F727C}"/>
              </a:ext>
            </a:extLst>
          </p:cNvPr>
          <p:cNvSpPr txBox="1"/>
          <p:nvPr/>
        </p:nvSpPr>
        <p:spPr>
          <a:xfrm>
            <a:off x="857479" y="640851"/>
            <a:ext cx="1047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EF623D"/>
                </a:solidFill>
                <a:latin typeface="Corbel" panose="020B0503020204020204" pitchFamily="34" charset="0"/>
              </a:rPr>
              <a:t>Level 1</a:t>
            </a: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: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Το επίπεδο του συναισθήματος της Χαράς</a:t>
            </a:r>
            <a:endParaRPr lang="el-GR" sz="2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F1AEE-DFE4-778B-7A0B-32BD96FA39B1}"/>
              </a:ext>
            </a:extLst>
          </p:cNvPr>
          <p:cNvSpPr txBox="1"/>
          <p:nvPr/>
        </p:nvSpPr>
        <p:spPr>
          <a:xfrm>
            <a:off x="857479" y="1371985"/>
            <a:ext cx="1047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sz="2000" b="1" dirty="0">
                <a:solidFill>
                  <a:srgbClr val="EF623D"/>
                </a:solidFill>
                <a:latin typeface="Corbel Light" panose="020B0303020204020204" pitchFamily="34" charset="0"/>
              </a:rPr>
              <a:t>3. Η Λίμνη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F7A5559B-B074-E94F-937C-481270D94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75" y="2103120"/>
            <a:ext cx="8524519" cy="4269776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36486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73EFA-60F7-03FD-4C07-4553A18F727C}"/>
              </a:ext>
            </a:extLst>
          </p:cNvPr>
          <p:cNvSpPr txBox="1"/>
          <p:nvPr/>
        </p:nvSpPr>
        <p:spPr>
          <a:xfrm>
            <a:off x="857479" y="640851"/>
            <a:ext cx="1047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EF623D"/>
                </a:solidFill>
                <a:latin typeface="Corbel" panose="020B0503020204020204" pitchFamily="34" charset="0"/>
              </a:rPr>
              <a:t>Level 1</a:t>
            </a: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: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Το επίπεδο του συναισθήματος της Χαράς</a:t>
            </a:r>
            <a:endParaRPr lang="el-GR" sz="2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F1AEE-DFE4-778B-7A0B-32BD96FA39B1}"/>
              </a:ext>
            </a:extLst>
          </p:cNvPr>
          <p:cNvSpPr txBox="1"/>
          <p:nvPr/>
        </p:nvSpPr>
        <p:spPr>
          <a:xfrm>
            <a:off x="857479" y="1358269"/>
            <a:ext cx="1047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sz="2000" b="1" dirty="0">
                <a:solidFill>
                  <a:srgbClr val="EF623D"/>
                </a:solidFill>
                <a:latin typeface="Corbel Light" panose="020B0303020204020204" pitchFamily="34" charset="0"/>
              </a:rPr>
              <a:t>4. Παιδική Χαρά</a:t>
            </a: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A058005B-3883-1EA7-0306-D07250E65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45" y="2075688"/>
            <a:ext cx="8488039" cy="4229076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0322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73EFA-60F7-03FD-4C07-4553A18F727C}"/>
              </a:ext>
            </a:extLst>
          </p:cNvPr>
          <p:cNvSpPr txBox="1"/>
          <p:nvPr/>
        </p:nvSpPr>
        <p:spPr>
          <a:xfrm>
            <a:off x="857479" y="640851"/>
            <a:ext cx="1047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EF623D"/>
                </a:solidFill>
                <a:latin typeface="Corbel" panose="020B0503020204020204" pitchFamily="34" charset="0"/>
              </a:rPr>
              <a:t>Level 1</a:t>
            </a: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: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Το επίπεδο του συναισθήματος της</a:t>
            </a: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Χαράς</a:t>
            </a:r>
            <a:endParaRPr lang="el-GR" sz="2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F1AEE-DFE4-778B-7A0B-32BD96FA39B1}"/>
              </a:ext>
            </a:extLst>
          </p:cNvPr>
          <p:cNvSpPr txBox="1"/>
          <p:nvPr/>
        </p:nvSpPr>
        <p:spPr>
          <a:xfrm>
            <a:off x="857479" y="1368366"/>
            <a:ext cx="1047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sz="2000" b="1" dirty="0">
                <a:solidFill>
                  <a:srgbClr val="EF623D"/>
                </a:solidFill>
                <a:latin typeface="Corbel Light" panose="020B0303020204020204" pitchFamily="34" charset="0"/>
              </a:rPr>
              <a:t>5. Ο Λόφος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9490F64B-A787-239C-186F-89941DAF7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44" y="2139696"/>
            <a:ext cx="8271405" cy="4077453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91149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73EFA-60F7-03FD-4C07-4553A18F727C}"/>
              </a:ext>
            </a:extLst>
          </p:cNvPr>
          <p:cNvSpPr txBox="1"/>
          <p:nvPr/>
        </p:nvSpPr>
        <p:spPr>
          <a:xfrm>
            <a:off x="857479" y="640851"/>
            <a:ext cx="1047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EF623D"/>
                </a:solidFill>
                <a:latin typeface="Corbel" panose="020B0503020204020204" pitchFamily="34" charset="0"/>
              </a:rPr>
              <a:t>Level 1</a:t>
            </a: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: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Το επίπεδο του συναισθήματος της Χαράς</a:t>
            </a:r>
            <a:endParaRPr lang="el-GR" sz="2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F1AEE-DFE4-778B-7A0B-32BD96FA39B1}"/>
              </a:ext>
            </a:extLst>
          </p:cNvPr>
          <p:cNvSpPr txBox="1"/>
          <p:nvPr/>
        </p:nvSpPr>
        <p:spPr>
          <a:xfrm>
            <a:off x="857478" y="1427786"/>
            <a:ext cx="1047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sz="2000" b="1" dirty="0">
                <a:solidFill>
                  <a:srgbClr val="EF623D"/>
                </a:solidFill>
                <a:latin typeface="Corbel Light" panose="020B0303020204020204" pitchFamily="34" charset="0"/>
              </a:rPr>
              <a:t>6. Το Δρομάκι προς το Δάσος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AA9E645-4CF5-3139-FD0B-DC75A04D3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64" y="2179330"/>
            <a:ext cx="8659959" cy="4276334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8188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7013E-6A98-67CA-122F-7DCE01EB6381}"/>
              </a:ext>
            </a:extLst>
          </p:cNvPr>
          <p:cNvSpPr txBox="1"/>
          <p:nvPr/>
        </p:nvSpPr>
        <p:spPr>
          <a:xfrm>
            <a:off x="857479" y="335964"/>
            <a:ext cx="1047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Η Καλύβα</a:t>
            </a:r>
            <a:endParaRPr lang="el-GR" sz="2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7D6426AD-E7BF-DC5D-3ED2-32785FDE8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37" y="4044734"/>
            <a:ext cx="4989620" cy="247730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8B2072C7-B4AD-C403-7D99-6BA21C676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51" y="1336521"/>
            <a:ext cx="4888951" cy="24729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6C66130A-699F-28E7-73AE-6D7C0FD43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79" y="1323390"/>
            <a:ext cx="4993996" cy="248605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24B569B4-6FA2-F2CA-8BF0-39F03A5FD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51" y="4040357"/>
            <a:ext cx="4972112" cy="248167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4502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73EFA-60F7-03FD-4C07-4553A18F727C}"/>
              </a:ext>
            </a:extLst>
          </p:cNvPr>
          <p:cNvSpPr txBox="1"/>
          <p:nvPr/>
        </p:nvSpPr>
        <p:spPr>
          <a:xfrm>
            <a:off x="857477" y="704859"/>
            <a:ext cx="1047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Level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2</a:t>
            </a: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: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Το επίπεδο του συναισθήματος της Απελπισίας</a:t>
            </a:r>
            <a:endParaRPr lang="el-GR" sz="2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F1AEE-DFE4-778B-7A0B-32BD96FA39B1}"/>
              </a:ext>
            </a:extLst>
          </p:cNvPr>
          <p:cNvSpPr txBox="1"/>
          <p:nvPr/>
        </p:nvSpPr>
        <p:spPr>
          <a:xfrm>
            <a:off x="996023" y="2628781"/>
            <a:ext cx="306765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sz="2400" b="1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Τοποθεσίες: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l-GR" b="1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l-GR" sz="2000" dirty="0">
                <a:solidFill>
                  <a:srgbClr val="EF623D"/>
                </a:solidFill>
                <a:latin typeface="Corbel Light" panose="020B0303020204020204" pitchFamily="34" charset="0"/>
              </a:rPr>
              <a:t>Το Νεκροταφείο			</a:t>
            </a:r>
          </a:p>
          <a:p>
            <a:pPr marL="457200" indent="-4572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l-GR" sz="2000" dirty="0">
                <a:solidFill>
                  <a:srgbClr val="EF623D"/>
                </a:solidFill>
                <a:latin typeface="Corbel Light" panose="020B0303020204020204" pitchFamily="34" charset="0"/>
              </a:rPr>
              <a:t>Η Έξοδος</a:t>
            </a:r>
            <a:endParaRPr lang="el-GR" sz="2000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B2685ABF-6D5E-5851-5E93-FF567D58A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55" y="2066759"/>
            <a:ext cx="7034763" cy="360404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598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73EFA-60F7-03FD-4C07-4553A18F727C}"/>
              </a:ext>
            </a:extLst>
          </p:cNvPr>
          <p:cNvSpPr txBox="1"/>
          <p:nvPr/>
        </p:nvSpPr>
        <p:spPr>
          <a:xfrm>
            <a:off x="857479" y="640851"/>
            <a:ext cx="1047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Level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2</a:t>
            </a: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: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Το επίπεδο του συναισθήματος της Απελπισίας</a:t>
            </a:r>
            <a:endParaRPr lang="el-GR" sz="2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F1AEE-DFE4-778B-7A0B-32BD96FA39B1}"/>
              </a:ext>
            </a:extLst>
          </p:cNvPr>
          <p:cNvSpPr txBox="1"/>
          <p:nvPr/>
        </p:nvSpPr>
        <p:spPr>
          <a:xfrm>
            <a:off x="857479" y="1435987"/>
            <a:ext cx="1047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l-GR" sz="2000" b="1" dirty="0">
                <a:solidFill>
                  <a:srgbClr val="EF623D"/>
                </a:solidFill>
                <a:latin typeface="Corbel Light" panose="020B0303020204020204" pitchFamily="34" charset="0"/>
              </a:rPr>
              <a:t>Το Νεκροταφείο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8FE786C-8893-3E6B-6ED1-B70D32077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1550" y="2108014"/>
            <a:ext cx="8304693" cy="417314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553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73EFA-60F7-03FD-4C07-4553A18F727C}"/>
              </a:ext>
            </a:extLst>
          </p:cNvPr>
          <p:cNvSpPr txBox="1"/>
          <p:nvPr/>
        </p:nvSpPr>
        <p:spPr>
          <a:xfrm>
            <a:off x="857479" y="640851"/>
            <a:ext cx="1047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Level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2</a:t>
            </a: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: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Το επίπεδο του συναισθήματος της Απελπισίας</a:t>
            </a:r>
            <a:endParaRPr lang="el-GR" sz="2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F1AEE-DFE4-778B-7A0B-32BD96FA39B1}"/>
              </a:ext>
            </a:extLst>
          </p:cNvPr>
          <p:cNvSpPr txBox="1"/>
          <p:nvPr/>
        </p:nvSpPr>
        <p:spPr>
          <a:xfrm>
            <a:off x="857479" y="1435987"/>
            <a:ext cx="10477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l-GR" sz="2000" b="1" dirty="0">
                <a:solidFill>
                  <a:srgbClr val="EF623D"/>
                </a:solidFill>
                <a:latin typeface="Corbel Light" panose="020B0303020204020204" pitchFamily="34" charset="0"/>
              </a:rPr>
              <a:t>Η Έξοδος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8FE786C-8893-3E6B-6ED1-B70D32077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891" y="2044006"/>
            <a:ext cx="8304485" cy="417314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2333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7BC8906-7C16-389D-239E-D59BCBAD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95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>
                <a:solidFill>
                  <a:srgbClr val="FA9B54"/>
                </a:solidFill>
                <a:latin typeface="BROHALO" panose="00000500000000000000" pitchFamily="2" charset="0"/>
              </a:rPr>
              <a:t>Reclaiming</a:t>
            </a:r>
            <a:endParaRPr lang="el-GR" sz="9600" dirty="0">
              <a:solidFill>
                <a:srgbClr val="FA9B54"/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9E75701-39A5-DB8B-9EE9-1F5292366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070" y="1664508"/>
            <a:ext cx="5133860" cy="478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87818"/>
                </a:solidFill>
                <a:latin typeface="Bradley Hand ITC" panose="03070402050302030203" pitchFamily="66" charset="0"/>
              </a:rPr>
              <a:t>An Exploration Adventure made with Unity</a:t>
            </a:r>
            <a:endParaRPr lang="el-GR" sz="2000" b="1" dirty="0">
              <a:solidFill>
                <a:srgbClr val="F87818"/>
              </a:solidFill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4429C501-0461-A94E-58D3-9BA626503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96" y="2137182"/>
            <a:ext cx="8792802" cy="4286848"/>
          </a:xfrm>
          <a:prstGeom prst="rect">
            <a:avLst/>
          </a:prstGeom>
          <a:ln>
            <a:solidFill>
              <a:srgbClr val="FA9B54"/>
            </a:solidFill>
          </a:ln>
        </p:spPr>
      </p:pic>
    </p:spTree>
    <p:extLst>
      <p:ext uri="{BB962C8B-B14F-4D97-AF65-F5344CB8AC3E}">
        <p14:creationId xmlns:p14="http://schemas.microsoft.com/office/powerpoint/2010/main" val="320564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FE01E51-862B-B5DC-538A-0E2DA72C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Credits / External Resources:</a:t>
            </a:r>
            <a:endParaRPr lang="el-GR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DE877BB-5DA4-C3C0-E3BA-FBF369983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Unity Asset Store: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Lowpoly Environment – Nature Pack (Polytope Studio):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Terrain Sample Asset Pack: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Fantasy Skybox FREE: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l-GR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 Stylized Textures</a:t>
            </a:r>
            <a:r>
              <a:rPr lang="el-G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Handpainted Grass &amp; Ground Textures: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Origami Paper Crane: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Dove from Poly by Google: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Flocking AI Algorithm in Unity Tutorial</a:t>
            </a:r>
            <a:r>
              <a:rPr lang="el-G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GameDevChef</a:t>
            </a:r>
            <a:endParaRPr lang="el-GR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GitHub Repo: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l-GR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1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7F6021-6155-9747-0FF9-ADCDBC15B465}"/>
              </a:ext>
            </a:extLst>
          </p:cNvPr>
          <p:cNvSpPr txBox="1"/>
          <p:nvPr/>
        </p:nvSpPr>
        <p:spPr>
          <a:xfrm>
            <a:off x="1463040" y="667512"/>
            <a:ext cx="34472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>
                <a:solidFill>
                  <a:srgbClr val="EF623D"/>
                </a:solidFill>
                <a:latin typeface="Corbel Light" panose="020B0303020204020204" pitchFamily="34" charset="0"/>
              </a:rPr>
              <a:t>Η ομάδα:</a:t>
            </a:r>
          </a:p>
          <a:p>
            <a:endParaRPr lang="el-GR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r>
              <a:rPr lang="el-GR" sz="2000" dirty="0">
                <a:solidFill>
                  <a:srgbClr val="EF623D"/>
                </a:solidFill>
                <a:latin typeface="Corbel Light" panose="020B0303020204020204" pitchFamily="34" charset="0"/>
              </a:rPr>
              <a:t>Αγγελική Μητσιάνη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3D Asset Creation</a:t>
            </a:r>
            <a:endParaRPr lang="el-GR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World Building / Level Design</a:t>
            </a:r>
          </a:p>
          <a:p>
            <a:endParaRPr lang="en-US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r>
              <a:rPr lang="el-GR" sz="2000" dirty="0">
                <a:solidFill>
                  <a:srgbClr val="EF623D"/>
                </a:solidFill>
                <a:latin typeface="Corbel Light" panose="020B0303020204020204" pitchFamily="34" charset="0"/>
              </a:rPr>
              <a:t>Μίλης Γεώργιος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Προγραμματισμός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Μουσικός Σχεδιασμός</a:t>
            </a:r>
            <a:endParaRPr lang="en-US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FX </a:t>
            </a: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και </a:t>
            </a: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UI</a:t>
            </a:r>
            <a:endParaRPr lang="el-GR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endParaRPr lang="el-GR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r>
              <a:rPr lang="el-GR" sz="2000" dirty="0">
                <a:solidFill>
                  <a:srgbClr val="EF623D"/>
                </a:solidFill>
                <a:latin typeface="Corbel Light" panose="020B0303020204020204" pitchFamily="34" charset="0"/>
              </a:rPr>
              <a:t>Βασίλης Καραγιαννάκος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3</a:t>
            </a: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D Asset Creation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Animations</a:t>
            </a:r>
          </a:p>
          <a:p>
            <a:endParaRPr lang="en-US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r>
              <a:rPr lang="el-GR" sz="2000" dirty="0">
                <a:solidFill>
                  <a:srgbClr val="EF623D"/>
                </a:solidFill>
                <a:latin typeface="Corbel Light" panose="020B0303020204020204" pitchFamily="34" charset="0"/>
              </a:rPr>
              <a:t>Δρόκος Στυλιανός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Προγραμματισμός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3</a:t>
            </a: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D Modelling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World Building / Level Design</a:t>
            </a:r>
            <a:endParaRPr lang="el-GR" dirty="0">
              <a:solidFill>
                <a:srgbClr val="EF623D"/>
              </a:solidFill>
              <a:latin typeface="Corbel Light" panose="020B0303020204020204" pitchFamily="34" charset="0"/>
            </a:endParaRPr>
          </a:p>
        </p:txBody>
      </p:sp>
      <p:grpSp>
        <p:nvGrpSpPr>
          <p:cNvPr id="13" name="Ομάδα 12">
            <a:extLst>
              <a:ext uri="{FF2B5EF4-FFF2-40B4-BE49-F238E27FC236}">
                <a16:creationId xmlns:a16="http://schemas.microsoft.com/office/drawing/2014/main" id="{4B875BF1-72CD-96F7-E9F1-60B93F97E5F6}"/>
              </a:ext>
            </a:extLst>
          </p:cNvPr>
          <p:cNvGrpSpPr/>
          <p:nvPr/>
        </p:nvGrpSpPr>
        <p:grpSpPr>
          <a:xfrm>
            <a:off x="6655879" y="1436227"/>
            <a:ext cx="4073081" cy="3985545"/>
            <a:chOff x="6223063" y="1737360"/>
            <a:chExt cx="4073081" cy="3985545"/>
          </a:xfrm>
        </p:grpSpPr>
        <p:pic>
          <p:nvPicPr>
            <p:cNvPr id="11" name="Εικόνα 10">
              <a:extLst>
                <a:ext uri="{FF2B5EF4-FFF2-40B4-BE49-F238E27FC236}">
                  <a16:creationId xmlns:a16="http://schemas.microsoft.com/office/drawing/2014/main" id="{790FA2F1-7567-A772-DBC6-EEA493839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626" y="1981729"/>
              <a:ext cx="3463142" cy="3463142"/>
            </a:xfrm>
            <a:prstGeom prst="rect">
              <a:avLst/>
            </a:prstGeom>
          </p:spPr>
        </p:pic>
        <p:sp>
          <p:nvSpPr>
            <p:cNvPr id="12" name="Οβάλ 11">
              <a:extLst>
                <a:ext uri="{FF2B5EF4-FFF2-40B4-BE49-F238E27FC236}">
                  <a16:creationId xmlns:a16="http://schemas.microsoft.com/office/drawing/2014/main" id="{5FCEE560-83D3-631E-BAE0-8B2F88EECF44}"/>
                </a:ext>
              </a:extLst>
            </p:cNvPr>
            <p:cNvSpPr/>
            <p:nvPr/>
          </p:nvSpPr>
          <p:spPr>
            <a:xfrm>
              <a:off x="6223063" y="1737360"/>
              <a:ext cx="4073081" cy="3985545"/>
            </a:xfrm>
            <a:prstGeom prst="ellipse">
              <a:avLst/>
            </a:prstGeom>
            <a:noFill/>
            <a:ln w="38100">
              <a:solidFill>
                <a:srgbClr val="D802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</p:spTree>
    <p:extLst>
      <p:ext uri="{BB962C8B-B14F-4D97-AF65-F5344CB8AC3E}">
        <p14:creationId xmlns:p14="http://schemas.microsoft.com/office/powerpoint/2010/main" val="26559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E89EC-30BB-E4D2-8F20-A46AB51B8119}"/>
              </a:ext>
            </a:extLst>
          </p:cNvPr>
          <p:cNvSpPr txBox="1"/>
          <p:nvPr/>
        </p:nvSpPr>
        <p:spPr>
          <a:xfrm>
            <a:off x="856488" y="1197620"/>
            <a:ext cx="523951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b="1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Τίτλος: </a:t>
            </a:r>
            <a:r>
              <a:rPr lang="en-US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Reclaiming</a:t>
            </a:r>
            <a:r>
              <a:rPr lang="el-GR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-Επανάκτηση</a:t>
            </a:r>
            <a:endParaRPr lang="en-US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b="1" dirty="0">
                <a:solidFill>
                  <a:srgbClr val="EF623D"/>
                </a:solidFill>
                <a:latin typeface="Corbel Light" panose="020B0303020204020204" pitchFamily="34" charset="0"/>
              </a:rPr>
              <a:t>Είδος παιχνιδιού: </a:t>
            </a: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Exploration Adventure</a:t>
            </a:r>
            <a:endParaRPr lang="en-US" i="1" strike="sngStrike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l-GR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b="1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Πλατφόρμα: </a:t>
            </a: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Windows PC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b="1" dirty="0">
                <a:solidFill>
                  <a:srgbClr val="EF623D"/>
                </a:solidFill>
                <a:latin typeface="Corbel Light" panose="020B0303020204020204" pitchFamily="34" charset="0"/>
              </a:rPr>
              <a:t>Μορφή</a:t>
            </a: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: 3</a:t>
            </a: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D first-person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b="1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Στυλ: </a:t>
            </a:r>
            <a:r>
              <a:rPr lang="en-US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Low-poly, </a:t>
            </a: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S</a:t>
            </a:r>
            <a:r>
              <a:rPr lang="en-US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tylized</a:t>
            </a:r>
            <a:endParaRPr lang="en-US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b="1" dirty="0">
                <a:solidFill>
                  <a:srgbClr val="EF623D"/>
                </a:solidFill>
                <a:latin typeface="Corbel Light" panose="020B0303020204020204" pitchFamily="34" charset="0"/>
              </a:rPr>
              <a:t>Υπόθεση:</a:t>
            </a: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 </a:t>
            </a:r>
            <a:r>
              <a:rPr lang="en-US" dirty="0">
                <a:solidFill>
                  <a:srgbClr val="EF623D"/>
                </a:solidFill>
                <a:latin typeface="Corbel Light" panose="020B0303020204020204" pitchFamily="34" charset="0"/>
              </a:rPr>
              <a:t>O </a:t>
            </a: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παίκτης υπό μυστήριες συνθήκες έχει χάσει τα συναισθήματα του, </a:t>
            </a:r>
            <a:r>
              <a:rPr lang="el-GR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καλείται να εξερευνήσει το περιβάλλον και να ανακαλύψει την αποστολή του και τι του έχει συμβεί, όμω</a:t>
            </a: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ς ο χρόνος του είναι περιορισμένος.</a:t>
            </a:r>
            <a:endParaRPr lang="el-GR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l-GR" sz="1400" dirty="0">
              <a:solidFill>
                <a:srgbClr val="000000"/>
              </a:solidFill>
              <a:latin typeface="Corbel Light" panose="020B0303020204020204" pitchFamily="34" charset="0"/>
            </a:endParaRP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AEE29B54-8F59-B078-ED6D-C4B90CDA0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844" y="1438609"/>
            <a:ext cx="4201668" cy="338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5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F9378B-4EF3-2116-37B6-B61AB8C242CC}"/>
              </a:ext>
            </a:extLst>
          </p:cNvPr>
          <p:cNvSpPr txBox="1"/>
          <p:nvPr/>
        </p:nvSpPr>
        <p:spPr>
          <a:xfrm>
            <a:off x="1035586" y="705080"/>
            <a:ext cx="10366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>
                <a:solidFill>
                  <a:srgbClr val="EF623D"/>
                </a:solidFill>
                <a:latin typeface="Corbel Light" panose="020B0303020204020204" pitchFamily="34" charset="0"/>
              </a:rPr>
              <a:t>Περισσότερα για το παιχνίδι: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BDCEE-450F-7D0D-278D-760C9D909D3D}"/>
              </a:ext>
            </a:extLst>
          </p:cNvPr>
          <p:cNvSpPr txBox="1"/>
          <p:nvPr/>
        </p:nvSpPr>
        <p:spPr>
          <a:xfrm>
            <a:off x="1035586" y="2928417"/>
            <a:ext cx="10477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sz="1800" b="0" i="0" u="none" strike="noStrike" dirty="0" err="1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Τo</a:t>
            </a:r>
            <a:r>
              <a:rPr lang="el-GR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 </a:t>
            </a:r>
            <a:r>
              <a:rPr lang="el-GR" sz="1800" b="0" i="0" u="none" strike="noStrike" dirty="0" err="1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Re</a:t>
            </a:r>
            <a:r>
              <a:rPr lang="en-US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claiming</a:t>
            </a:r>
            <a:r>
              <a:rPr lang="el-GR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 χωρίζεται σε</a:t>
            </a:r>
            <a:r>
              <a:rPr lang="en-US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 </a:t>
            </a:r>
            <a:r>
              <a:rPr lang="el-GR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ξεχωριστά </a:t>
            </a:r>
            <a:r>
              <a:rPr lang="el-GR" sz="1800" b="0" i="0" u="none" strike="noStrike" dirty="0" err="1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levels</a:t>
            </a:r>
            <a:r>
              <a:rPr lang="el-GR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,</a:t>
            </a:r>
            <a:r>
              <a:rPr lang="en-US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 </a:t>
            </a:r>
            <a:r>
              <a:rPr lang="el-GR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το καθένα συνδέεται με ένα συναίσθημα. Ο παίκτης καλείται να τα βιώσει και μέσω αυτής της διαδικασίας να επανακτήσει τα συναισθήματα του.</a:t>
            </a:r>
            <a:endParaRPr lang="en-US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Το πρώτο επίπεδο είναι το συναίσθημα της χαράς, ο παίκτης</a:t>
            </a: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 βλέπει τον κόσμο μέσα από τα μάτια ενός παιδιού. Το δεύτερο επίπεδο είναι το συναίσθημα της απελπισίας, όμως ακόμη και στα πιο σκοτεινά μέρη υπάρχει ελπίδα.</a:t>
            </a:r>
            <a:endParaRPr lang="el-GR" sz="1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53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F9378B-4EF3-2116-37B6-B61AB8C242CC}"/>
              </a:ext>
            </a:extLst>
          </p:cNvPr>
          <p:cNvSpPr txBox="1"/>
          <p:nvPr/>
        </p:nvSpPr>
        <p:spPr>
          <a:xfrm>
            <a:off x="1035586" y="705080"/>
            <a:ext cx="10366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>
                <a:solidFill>
                  <a:srgbClr val="EF623D"/>
                </a:solidFill>
                <a:latin typeface="Corbel Light" panose="020B0303020204020204" pitchFamily="34" charset="0"/>
              </a:rPr>
              <a:t>Περισσότερα για το παιχνίδι: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BDCEE-450F-7D0D-278D-760C9D909D3D}"/>
              </a:ext>
            </a:extLst>
          </p:cNvPr>
          <p:cNvSpPr txBox="1"/>
          <p:nvPr/>
        </p:nvSpPr>
        <p:spPr>
          <a:xfrm>
            <a:off x="1035586" y="1564395"/>
            <a:ext cx="10477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sz="1800" dirty="0">
                <a:solidFill>
                  <a:srgbClr val="EF623D"/>
                </a:solidFill>
                <a:latin typeface="Corbel Light" panose="020B0303020204020204" pitchFamily="34" charset="0"/>
              </a:rPr>
              <a:t>Στο παιχνίδι υπάρχουν 2 ειδών αντικείμενα που ο παίκτης συλλέγει</a:t>
            </a:r>
            <a:r>
              <a:rPr lang="en-US" sz="1800" dirty="0">
                <a:solidFill>
                  <a:srgbClr val="EF623D"/>
                </a:solidFill>
                <a:latin typeface="Corbel Light" panose="020B0303020204020204" pitchFamily="34" charset="0"/>
              </a:rPr>
              <a:t>:</a:t>
            </a:r>
            <a:endParaRPr lang="el-GR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rgbClr val="EF623D"/>
                </a:solidFill>
                <a:latin typeface="Corbel Light" panose="020B0303020204020204" pitchFamily="34" charset="0"/>
              </a:rPr>
              <a:t>time potions </a:t>
            </a:r>
            <a:r>
              <a:rPr lang="el-GR" sz="1800" dirty="0">
                <a:solidFill>
                  <a:srgbClr val="EF623D"/>
                </a:solidFill>
                <a:latin typeface="Corbel Light" panose="020B0303020204020204" pitchFamily="34" charset="0"/>
              </a:rPr>
              <a:t>που παρατείνουν τον χρόνο του,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sz="1800" dirty="0">
                <a:solidFill>
                  <a:srgbClr val="EF623D"/>
                </a:solidFill>
                <a:latin typeface="Corbel Light" panose="020B0303020204020204" pitchFamily="34" charset="0"/>
              </a:rPr>
              <a:t>και </a:t>
            </a:r>
            <a:r>
              <a:rPr lang="en-US" sz="1800" b="1" i="1" dirty="0">
                <a:solidFill>
                  <a:srgbClr val="EF623D"/>
                </a:solidFill>
                <a:latin typeface="Corbel Light" panose="020B0303020204020204" pitchFamily="34" charset="0"/>
              </a:rPr>
              <a:t>artifacts </a:t>
            </a: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απαραίτητα</a:t>
            </a:r>
            <a:r>
              <a:rPr lang="el-GR" b="1" i="1" dirty="0">
                <a:solidFill>
                  <a:srgbClr val="EF623D"/>
                </a:solidFill>
                <a:latin typeface="Corbel Light" panose="020B0303020204020204" pitchFamily="34" charset="0"/>
              </a:rPr>
              <a:t> </a:t>
            </a:r>
            <a:r>
              <a:rPr lang="el-GR" sz="1800" dirty="0">
                <a:solidFill>
                  <a:srgbClr val="EF623D"/>
                </a:solidFill>
                <a:latin typeface="Corbel Light" panose="020B0303020204020204" pitchFamily="34" charset="0"/>
              </a:rPr>
              <a:t>για να προχωρήσει στο επόμενο επίπεδο.</a:t>
            </a:r>
            <a:br>
              <a:rPr lang="el-GR" sz="1800" dirty="0">
                <a:solidFill>
                  <a:srgbClr val="EF623D"/>
                </a:solidFill>
                <a:latin typeface="Corbel Light" panose="020B0303020204020204" pitchFamily="34" charset="0"/>
              </a:rPr>
            </a:br>
            <a:endParaRPr lang="el-GR" sz="1800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endParaRPr lang="el-GR" dirty="0"/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82BAE915-3FAC-5DD0-6304-F18E3D038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12" y="2045087"/>
            <a:ext cx="3457255" cy="4561023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4498C00B-98B8-29F5-FC3D-2901E068C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86" y="3041723"/>
            <a:ext cx="2857959" cy="30341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21BB80-87BE-795B-E1FD-7F6E4D1DC53D}"/>
              </a:ext>
            </a:extLst>
          </p:cNvPr>
          <p:cNvSpPr txBox="1"/>
          <p:nvPr/>
        </p:nvSpPr>
        <p:spPr>
          <a:xfrm>
            <a:off x="4361688" y="3429000"/>
            <a:ext cx="1453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B83836"/>
                </a:solidFill>
                <a:latin typeface="Corbel Light" panose="020B0303020204020204" pitchFamily="34" charset="0"/>
              </a:rPr>
              <a:t>Time potion</a:t>
            </a:r>
          </a:p>
          <a:p>
            <a:r>
              <a:rPr lang="en-US" dirty="0">
                <a:solidFill>
                  <a:srgbClr val="B83836"/>
                </a:solidFill>
                <a:latin typeface="Corbel Light" panose="020B0303020204020204" pitchFamily="34" charset="0"/>
              </a:rPr>
              <a:t>+</a:t>
            </a:r>
            <a:r>
              <a:rPr lang="el-GR" dirty="0">
                <a:solidFill>
                  <a:srgbClr val="B83836"/>
                </a:solidFill>
                <a:latin typeface="Corbel Light" panose="020B0303020204020204" pitchFamily="34" charset="0"/>
              </a:rPr>
              <a:t>55</a:t>
            </a:r>
            <a:r>
              <a:rPr lang="en-US" dirty="0">
                <a:solidFill>
                  <a:srgbClr val="B83836"/>
                </a:solidFill>
                <a:latin typeface="Corbel Light" panose="020B0303020204020204" pitchFamily="34" charset="0"/>
              </a:rPr>
              <a:t> sec time boost</a:t>
            </a:r>
            <a:endParaRPr lang="el-GR" dirty="0">
              <a:solidFill>
                <a:srgbClr val="B83836"/>
              </a:solidFill>
              <a:latin typeface="Corbel Light" panose="020B03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1C64CF-D8A1-DA86-4C18-43D01E796E37}"/>
              </a:ext>
            </a:extLst>
          </p:cNvPr>
          <p:cNvSpPr txBox="1"/>
          <p:nvPr/>
        </p:nvSpPr>
        <p:spPr>
          <a:xfrm>
            <a:off x="6405649" y="3483864"/>
            <a:ext cx="132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885FE"/>
                </a:solidFill>
                <a:latin typeface="Corbel Light" panose="020B0303020204020204" pitchFamily="34" charset="0"/>
              </a:rPr>
              <a:t>Artifact</a:t>
            </a:r>
          </a:p>
          <a:p>
            <a:r>
              <a:rPr lang="en-US" dirty="0">
                <a:solidFill>
                  <a:srgbClr val="0885FE"/>
                </a:solidFill>
                <a:latin typeface="Corbel Light" panose="020B0303020204020204" pitchFamily="34" charset="0"/>
              </a:rPr>
              <a:t>7 </a:t>
            </a:r>
            <a:r>
              <a:rPr lang="el-GR" dirty="0">
                <a:solidFill>
                  <a:srgbClr val="0885FE"/>
                </a:solidFill>
                <a:latin typeface="Corbel Light" panose="020B0303020204020204" pitchFamily="34" charset="0"/>
              </a:rPr>
              <a:t>συνολικά</a:t>
            </a:r>
          </a:p>
          <a:p>
            <a:r>
              <a:rPr lang="el-GR" dirty="0">
                <a:solidFill>
                  <a:srgbClr val="0885FE"/>
                </a:solidFill>
                <a:latin typeface="Corbel Light" panose="020B0303020204020204" pitchFamily="34" charset="0"/>
              </a:rPr>
              <a:t>στο </a:t>
            </a:r>
            <a:r>
              <a:rPr lang="en-US" dirty="0">
                <a:solidFill>
                  <a:srgbClr val="0885FE"/>
                </a:solidFill>
                <a:latin typeface="Corbel Light" panose="020B0303020204020204" pitchFamily="34" charset="0"/>
              </a:rPr>
              <a:t>Level 1</a:t>
            </a:r>
            <a:endParaRPr lang="el-GR" dirty="0">
              <a:solidFill>
                <a:srgbClr val="0885FE"/>
              </a:solidFill>
              <a:latin typeface="Corbel Light" panose="020B0303020204020204" pitchFamily="34" charset="0"/>
            </a:endParaRPr>
          </a:p>
        </p:txBody>
      </p:sp>
      <p:cxnSp>
        <p:nvCxnSpPr>
          <p:cNvPr id="19" name="Γραμμή σύνδεσης: Καμπύλη 18">
            <a:extLst>
              <a:ext uri="{FF2B5EF4-FFF2-40B4-BE49-F238E27FC236}">
                <a16:creationId xmlns:a16="http://schemas.microsoft.com/office/drawing/2014/main" id="{84353B8C-FFF9-166F-357A-C0156C8A0849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4062115" y="4331863"/>
            <a:ext cx="1006054" cy="1046988"/>
          </a:xfrm>
          <a:prstGeom prst="curvedConnector2">
            <a:avLst/>
          </a:prstGeom>
          <a:ln>
            <a:solidFill>
              <a:srgbClr val="D94D4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Γραμμή σύνδεσης: Καμπύλη 21">
            <a:extLst>
              <a:ext uri="{FF2B5EF4-FFF2-40B4-BE49-F238E27FC236}">
                <a16:creationId xmlns:a16="http://schemas.microsoft.com/office/drawing/2014/main" id="{CBC0A6E3-66FB-EA27-0FCA-D68BB0BE0424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7360358" y="4115425"/>
            <a:ext cx="646331" cy="12298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03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7013E-6A98-67CA-122F-7DCE01EB6381}"/>
              </a:ext>
            </a:extLst>
          </p:cNvPr>
          <p:cNvSpPr txBox="1"/>
          <p:nvPr/>
        </p:nvSpPr>
        <p:spPr>
          <a:xfrm>
            <a:off x="2730009" y="988322"/>
            <a:ext cx="6364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l-GR" sz="24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Στο </a:t>
            </a:r>
            <a:r>
              <a:rPr lang="en-US" sz="24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Level 2 </a:t>
            </a:r>
            <a:r>
              <a:rPr lang="el-GR" sz="24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τα </a:t>
            </a:r>
            <a:r>
              <a:rPr lang="en-US" sz="24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artifacts </a:t>
            </a:r>
            <a:r>
              <a:rPr lang="el-GR" sz="24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έχουν διαφορετική μορφή!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DD2C84A-9F9C-BE53-50FA-ABF1672F0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5" y="2764459"/>
            <a:ext cx="2609810" cy="260981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938C7385-2907-47DC-7E00-58D0C9043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541" y="2757940"/>
            <a:ext cx="2621702" cy="2616329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9F04471B-8252-D14D-344F-218A1AE2D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99" y="2748167"/>
            <a:ext cx="2621701" cy="2621701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CDD2203B-13ED-05F7-E07A-D646ECEEB2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910" y="2768860"/>
            <a:ext cx="2609810" cy="26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5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AE195822-6750-E851-A648-B7CE28E6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571101"/>
            <a:ext cx="11355385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4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73EFA-60F7-03FD-4C07-4553A18F727C}"/>
              </a:ext>
            </a:extLst>
          </p:cNvPr>
          <p:cNvSpPr txBox="1"/>
          <p:nvPr/>
        </p:nvSpPr>
        <p:spPr>
          <a:xfrm>
            <a:off x="857477" y="704859"/>
            <a:ext cx="1047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Level 1: </a:t>
            </a:r>
            <a:r>
              <a:rPr lang="el-GR" sz="2800" dirty="0">
                <a:solidFill>
                  <a:srgbClr val="EF623D"/>
                </a:solidFill>
                <a:latin typeface="Corbel Light" panose="020B0303020204020204" pitchFamily="34" charset="0"/>
              </a:rPr>
              <a:t>Το επίπεδο του συναισθήματος της Χαράς</a:t>
            </a:r>
            <a:endParaRPr lang="el-GR" sz="2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F1AEE-DFE4-778B-7A0B-32BD96FA39B1}"/>
              </a:ext>
            </a:extLst>
          </p:cNvPr>
          <p:cNvSpPr txBox="1"/>
          <p:nvPr/>
        </p:nvSpPr>
        <p:spPr>
          <a:xfrm>
            <a:off x="1270204" y="1813912"/>
            <a:ext cx="40711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l-GR" sz="2000" b="1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Τοποθεσίες</a:t>
            </a:r>
            <a:r>
              <a:rPr lang="el-GR" sz="2000" b="1" i="1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l-GR" sz="1800" b="1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Η Καλύβα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l-GR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l-GR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Το </a:t>
            </a: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Νεκρό Δέντρο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l-GR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l-GR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Η Λίμνη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l-GR" sz="1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Η Παιδική Χαρά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l-GR" dirty="0">
              <a:solidFill>
                <a:srgbClr val="EF623D"/>
              </a:solidFill>
              <a:latin typeface="Corbel Light" panose="020B0303020204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Ο </a:t>
            </a:r>
            <a:r>
              <a:rPr lang="el-GR" sz="1800" b="0" i="0" u="none" strike="noStrike" dirty="0">
                <a:solidFill>
                  <a:srgbClr val="EF623D"/>
                </a:solidFill>
                <a:effectLst/>
                <a:latin typeface="Corbel Light" panose="020B0303020204020204" pitchFamily="34" charset="0"/>
              </a:rPr>
              <a:t>Λόφος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l-GR" sz="1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l-GR" dirty="0">
                <a:solidFill>
                  <a:srgbClr val="EF623D"/>
                </a:solidFill>
                <a:latin typeface="Corbel Light" panose="020B0303020204020204" pitchFamily="34" charset="0"/>
              </a:rPr>
              <a:t>Το Δρομάκι Προς το Δάσος</a:t>
            </a:r>
            <a:endParaRPr lang="el-GR" sz="1800" b="0" i="0" u="none" strike="noStrike" dirty="0">
              <a:solidFill>
                <a:srgbClr val="EF623D"/>
              </a:solidFill>
              <a:effectLst/>
              <a:latin typeface="Corbel Light" panose="020B0303020204020204" pitchFamily="34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C4727B14-94D3-5B0F-C9BF-3E94509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27" y="2045099"/>
            <a:ext cx="6074591" cy="306273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43760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469</Words>
  <Application>Microsoft Office PowerPoint</Application>
  <PresentationFormat>Ευρεία οθόνη</PresentationFormat>
  <Paragraphs>97</Paragraphs>
  <Slides>20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20</vt:i4>
      </vt:variant>
    </vt:vector>
  </HeadingPairs>
  <TitlesOfParts>
    <vt:vector size="29" baseType="lpstr">
      <vt:lpstr>Arial</vt:lpstr>
      <vt:lpstr>Bradley Hand ITC</vt:lpstr>
      <vt:lpstr>BROHALO</vt:lpstr>
      <vt:lpstr>Calibri</vt:lpstr>
      <vt:lpstr>Calibri Light</vt:lpstr>
      <vt:lpstr>Corbel</vt:lpstr>
      <vt:lpstr>Corbel Light</vt:lpstr>
      <vt:lpstr>Wingdings</vt:lpstr>
      <vt:lpstr>Θέμα του Office</vt:lpstr>
      <vt:lpstr>Παρουσίαση Κόκκινης Ομάδας</vt:lpstr>
      <vt:lpstr>Reclaiming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Credits / External 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Angeliki Mit</dc:creator>
  <cp:lastModifiedBy>Angeliki Mit</cp:lastModifiedBy>
  <cp:revision>73</cp:revision>
  <dcterms:created xsi:type="dcterms:W3CDTF">2022-06-07T11:23:01Z</dcterms:created>
  <dcterms:modified xsi:type="dcterms:W3CDTF">2022-06-25T08:19:49Z</dcterms:modified>
</cp:coreProperties>
</file>